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66" r:id="rId25"/>
    <p:sldId id="267" r:id="rId26"/>
    <p:sldId id="268" r:id="rId27"/>
    <p:sldId id="269" r:id="rId28"/>
    <p:sldId id="270"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7.wmf"/><Relationship Id="rId1" Type="http://schemas.openxmlformats.org/officeDocument/2006/relationships/image" Target="../media/image24.wmf"/><Relationship Id="rId4"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EB4CFAC-CACA-4C4A-9E7A-5440708E6D5E}"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B4CFAC-CACA-4C4A-9E7A-5440708E6D5E}"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EB4CFAC-CACA-4C4A-9E7A-5440708E6D5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B4CFAC-CACA-4C4A-9E7A-5440708E6D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83DE171-65BB-479D-BCED-58C696D7D469}" type="datetimeFigureOut">
              <a:rPr lang="en-US" smtClean="0"/>
              <a:pPr/>
              <a:t>2/12/2014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B4CFAC-CACA-4C4A-9E7A-5440708E6D5E}"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83DE171-65BB-479D-BCED-58C696D7D469}" type="datetimeFigureOut">
              <a:rPr lang="en-US" smtClean="0"/>
              <a:pPr/>
              <a:t>2/12/2014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B4CFAC-CACA-4C4A-9E7A-5440708E6D5E}"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0.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2.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4.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600200"/>
            <a:ext cx="7406640" cy="1472184"/>
          </a:xfrm>
        </p:spPr>
        <p:txBody>
          <a:bodyPr/>
          <a:lstStyle/>
          <a:p>
            <a:r>
              <a:rPr lang="en-US" dirty="0" smtClean="0"/>
              <a:t>Computer Integrated</a:t>
            </a:r>
            <a:br>
              <a:rPr lang="en-US" dirty="0" smtClean="0"/>
            </a:br>
            <a:r>
              <a:rPr lang="en-US" dirty="0" smtClean="0"/>
              <a:t>Manufacturing (CIM)</a:t>
            </a:r>
            <a:endParaRPr lang="en-US" dirty="0"/>
          </a:p>
        </p:txBody>
      </p:sp>
      <p:sp>
        <p:nvSpPr>
          <p:cNvPr id="3" name="Subtitle 2"/>
          <p:cNvSpPr>
            <a:spLocks noGrp="1"/>
          </p:cNvSpPr>
          <p:nvPr>
            <p:ph type="subTitle" idx="1"/>
          </p:nvPr>
        </p:nvSpPr>
        <p:spPr>
          <a:xfrm>
            <a:off x="1737360" y="4038600"/>
            <a:ext cx="6797040" cy="1752600"/>
          </a:xfrm>
        </p:spPr>
        <p:txBody>
          <a:bodyPr/>
          <a:lstStyle/>
          <a:p>
            <a:r>
              <a:rPr lang="en-US" b="1" dirty="0" smtClean="0"/>
              <a:t>Conveyor Systems</a:t>
            </a:r>
          </a:p>
          <a:p>
            <a:r>
              <a:rPr lang="en-US" b="1" dirty="0" smtClean="0"/>
              <a:t>Dr. Mirza Jahanzaib</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Conveyors Driven by Chains and Cables.</a:t>
            </a:r>
            <a:endParaRPr lang="en-US" b="1" dirty="0"/>
          </a:p>
        </p:txBody>
      </p:sp>
      <p:sp>
        <p:nvSpPr>
          <p:cNvPr id="3" name="Content Placeholder 2"/>
          <p:cNvSpPr>
            <a:spLocks noGrp="1"/>
          </p:cNvSpPr>
          <p:nvPr>
            <p:ph idx="1"/>
          </p:nvPr>
        </p:nvSpPr>
        <p:spPr/>
        <p:txBody>
          <a:bodyPr/>
          <a:lstStyle/>
          <a:p>
            <a:r>
              <a:rPr lang="en-US" dirty="0" smtClean="0"/>
              <a:t>The conveyors in this group arc driven by a powered chain or cable that forms an endless loop.</a:t>
            </a:r>
          </a:p>
          <a:p>
            <a:r>
              <a:rPr lang="en-US" dirty="0" smtClean="0"/>
              <a:t>Chain conveyors consist of chain loops in an over-and-under configuration around powered sprockets at the ends of the pathway.</a:t>
            </a:r>
          </a:p>
          <a:p>
            <a:r>
              <a:rPr lang="en-US" dirty="0" smtClean="0"/>
              <a:t>One or more chains operating in parallel may be used to form the conveyor.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Sub-Categories of Chain &amp; Cable Conveyors</a:t>
            </a:r>
            <a:endParaRPr lang="en-US" b="1" dirty="0"/>
          </a:p>
        </p:txBody>
      </p:sp>
      <p:sp>
        <p:nvSpPr>
          <p:cNvPr id="3" name="Content Placeholder 2"/>
          <p:cNvSpPr>
            <a:spLocks noGrp="1"/>
          </p:cNvSpPr>
          <p:nvPr>
            <p:ph idx="1"/>
          </p:nvPr>
        </p:nvSpPr>
        <p:spPr>
          <a:xfrm>
            <a:off x="1219200" y="1447800"/>
            <a:ext cx="7714488" cy="4800600"/>
          </a:xfrm>
        </p:spPr>
        <p:txBody>
          <a:bodyPr/>
          <a:lstStyle/>
          <a:p>
            <a:pPr>
              <a:buNone/>
            </a:pPr>
            <a:r>
              <a:rPr lang="en-US" dirty="0" smtClean="0"/>
              <a:t>The following conveyors are in this category:</a:t>
            </a:r>
          </a:p>
          <a:p>
            <a:r>
              <a:rPr lang="en-US" dirty="0" smtClean="0"/>
              <a:t>(I) Chain. </a:t>
            </a:r>
          </a:p>
          <a:p>
            <a:r>
              <a:rPr lang="en-US" dirty="0" smtClean="0"/>
              <a:t>(2) Slat.</a:t>
            </a:r>
          </a:p>
          <a:p>
            <a:r>
              <a:rPr lang="en-US" dirty="0" smtClean="0"/>
              <a:t>(3) In-floor towline. </a:t>
            </a:r>
          </a:p>
          <a:p>
            <a:r>
              <a:rPr lang="en-US" dirty="0" smtClean="0"/>
              <a:t>(4) Overhead trolley.</a:t>
            </a:r>
          </a:p>
          <a:p>
            <a:r>
              <a:rPr lang="en-US" dirty="0" smtClean="0"/>
              <a:t>(5) Power-and-free overhead trolley.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Chain Conveyors</a:t>
            </a:r>
            <a:endParaRPr lang="en-US" b="1" dirty="0"/>
          </a:p>
        </p:txBody>
      </p:sp>
      <p:sp>
        <p:nvSpPr>
          <p:cNvPr id="3" name="Content Placeholder 2"/>
          <p:cNvSpPr>
            <a:spLocks noGrp="1"/>
          </p:cNvSpPr>
          <p:nvPr>
            <p:ph idx="1"/>
          </p:nvPr>
        </p:nvSpPr>
        <p:spPr>
          <a:xfrm>
            <a:off x="1435608" y="1447800"/>
            <a:ext cx="7498080" cy="5105400"/>
          </a:xfrm>
        </p:spPr>
        <p:txBody>
          <a:bodyPr>
            <a:normAutofit lnSpcReduction="10000"/>
          </a:bodyPr>
          <a:lstStyle/>
          <a:p>
            <a:pPr algn="just"/>
            <a:r>
              <a:rPr lang="en-US" i="1" dirty="0" smtClean="0"/>
              <a:t>Chain conveyors consist of chain loops in an over-and-under configuration around </a:t>
            </a:r>
            <a:r>
              <a:rPr lang="en-US" dirty="0" smtClean="0"/>
              <a:t>powered sprockets at the ends of the pathway. </a:t>
            </a:r>
          </a:p>
          <a:p>
            <a:pPr algn="just"/>
            <a:r>
              <a:rPr lang="en-US" dirty="0" smtClean="0"/>
              <a:t>The chains travel along channels in the floor that provide support for the flexible chain section.</a:t>
            </a:r>
          </a:p>
          <a:p>
            <a:pPr algn="just"/>
            <a:r>
              <a:rPr lang="en-US" dirty="0" smtClean="0"/>
              <a:t>The loads are generally dragged along the pathway using bars that project up from the moving chain.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Slat Conveyors</a:t>
            </a:r>
            <a:endParaRPr lang="en-US" b="1" dirty="0"/>
          </a:p>
        </p:txBody>
      </p:sp>
      <p:sp>
        <p:nvSpPr>
          <p:cNvPr id="3" name="Content Placeholder 2"/>
          <p:cNvSpPr>
            <a:spLocks noGrp="1"/>
          </p:cNvSpPr>
          <p:nvPr>
            <p:ph idx="1"/>
          </p:nvPr>
        </p:nvSpPr>
        <p:spPr/>
        <p:txBody>
          <a:bodyPr/>
          <a:lstStyle/>
          <a:p>
            <a:pPr algn="just"/>
            <a:r>
              <a:rPr lang="en-US" dirty="0" smtClean="0"/>
              <a:t>The slat conveyor uses individual platforms called slats connected to continuously moving chain.</a:t>
            </a:r>
          </a:p>
          <a:p>
            <a:pPr algn="just"/>
            <a:r>
              <a:rPr lang="en-US" dirty="0" smtClean="0"/>
              <a:t>Although the drive mechanism is powered chain it operates much like a belt conveyor.</a:t>
            </a:r>
          </a:p>
          <a:p>
            <a:pPr algn="just"/>
            <a:r>
              <a:rPr lang="en-US" dirty="0" smtClean="0"/>
              <a:t>Loads are placed on the slats and are transported along with them.</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In-Floor Towline</a:t>
            </a:r>
            <a:endParaRPr lang="en-US" dirty="0"/>
          </a:p>
        </p:txBody>
      </p:sp>
      <p:sp>
        <p:nvSpPr>
          <p:cNvPr id="3" name="Content Placeholder 2"/>
          <p:cNvSpPr>
            <a:spLocks noGrp="1"/>
          </p:cNvSpPr>
          <p:nvPr>
            <p:ph idx="1"/>
          </p:nvPr>
        </p:nvSpPr>
        <p:spPr/>
        <p:txBody>
          <a:bodyPr>
            <a:normAutofit/>
          </a:bodyPr>
          <a:lstStyle/>
          <a:p>
            <a:pPr algn="just"/>
            <a:r>
              <a:rPr lang="en-US" dirty="0" smtClean="0"/>
              <a:t>These conveyors make use of four-wheel carts powered by moving chains or cables located in trenches in the floor.</a:t>
            </a:r>
          </a:p>
          <a:p>
            <a:pPr algn="just"/>
            <a:r>
              <a:rPr lang="en-US" dirty="0" smtClean="0"/>
              <a:t>The chain or cable is called a towline hence the name of the conveyor. Pathways for the conveyor system are defined by the trench and cable and the cable is driven as a powered pulley system.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In-Floor Towline</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371600" y="1371600"/>
            <a:ext cx="6858000" cy="46196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191000" y="6324600"/>
            <a:ext cx="2505075" cy="3333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Overhead trolley</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smtClean="0"/>
              <a:t>An overhead trolley conveyor as in given figure consists of multiple trolleys, usually equally spaced along a fixed track. </a:t>
            </a:r>
          </a:p>
          <a:p>
            <a:pPr algn="just"/>
            <a:r>
              <a:rPr lang="en-US" dirty="0" smtClean="0"/>
              <a:t>The trolleys are connected together and moved along the track by means of a chain of cable that forms a complete loop.</a:t>
            </a:r>
          </a:p>
          <a:p>
            <a:pPr algn="just"/>
            <a:r>
              <a:rPr lang="en-US" dirty="0" smtClean="0"/>
              <a:t>Suspended from the trolleys are hooks, baskets, or other receptacles to carry loads. </a:t>
            </a:r>
          </a:p>
          <a:p>
            <a:pPr algn="just"/>
            <a:r>
              <a:rPr lang="en-US" dirty="0" smtClean="0"/>
              <a:t>The chain (or cable) is attached to a drive wheel that supplies power to move the chain at a constant velocity.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Overhead trolley</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371600" y="1447800"/>
            <a:ext cx="7162800" cy="39624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124200" y="5867400"/>
            <a:ext cx="2895600" cy="533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b="1" dirty="0" smtClean="0"/>
              <a:t>Power-and-free overhead trolley</a:t>
            </a:r>
            <a:endParaRPr lang="en-US" sz="3800" b="1" dirty="0"/>
          </a:p>
        </p:txBody>
      </p:sp>
      <p:sp>
        <p:nvSpPr>
          <p:cNvPr id="3" name="Content Placeholder 2"/>
          <p:cNvSpPr>
            <a:spLocks noGrp="1"/>
          </p:cNvSpPr>
          <p:nvPr>
            <p:ph idx="1"/>
          </p:nvPr>
        </p:nvSpPr>
        <p:spPr/>
        <p:txBody>
          <a:bodyPr/>
          <a:lstStyle/>
          <a:p>
            <a:pPr algn="just"/>
            <a:r>
              <a:rPr lang="en-US" dirty="0" smtClean="0"/>
              <a:t>A </a:t>
            </a:r>
            <a:r>
              <a:rPr lang="en-US" i="1" dirty="0" smtClean="0"/>
              <a:t>power-and-free overhead trolley conveyor is similar to the overhead trolley conveyor, </a:t>
            </a:r>
            <a:r>
              <a:rPr lang="en-US" dirty="0" smtClean="0"/>
              <a:t>except that the trolleys arc capable of being disconnected from the drive chain providing this conveyor with an asynchronous capability. </a:t>
            </a:r>
          </a:p>
          <a:p>
            <a:pPr algn="just"/>
            <a:r>
              <a:rPr lang="en-US" dirty="0" smtClean="0"/>
              <a:t>This is usually accomplished by using two tracks, one just above the other.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Cart-on-track conveyors</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i="1" dirty="0" smtClean="0"/>
              <a:t>Cartoon-track conveyors consist of individual </a:t>
            </a:r>
            <a:r>
              <a:rPr lang="en-US" dirty="0" smtClean="0"/>
              <a:t>carts riding on a track a few feet above floor level. </a:t>
            </a:r>
          </a:p>
          <a:p>
            <a:r>
              <a:rPr lang="en-US" dirty="0" smtClean="0"/>
              <a:t>The carts are driven by means of a rotating shaft, as illustrated in figure. </a:t>
            </a:r>
          </a:p>
          <a:p>
            <a:pPr algn="just"/>
            <a:r>
              <a:rPr lang="en-US" dirty="0" smtClean="0"/>
              <a:t>A drive wheel, attached to the bottom of the cart and set at an angle to the rotating tube, rests against it and drives the cart forward.</a:t>
            </a:r>
          </a:p>
          <a:p>
            <a:r>
              <a:rPr lang="en-US" dirty="0" smtClean="0"/>
              <a:t>The cart speed is controlled by regulating the angle of contact between the drive wheel and the spinning tube.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CONVEYOR SYSTEMS</a:t>
            </a:r>
            <a:endParaRPr lang="en-US" dirty="0"/>
          </a:p>
        </p:txBody>
      </p:sp>
      <p:sp>
        <p:nvSpPr>
          <p:cNvPr id="3" name="Content Placeholder 2"/>
          <p:cNvSpPr>
            <a:spLocks noGrp="1"/>
          </p:cNvSpPr>
          <p:nvPr>
            <p:ph idx="1"/>
          </p:nvPr>
        </p:nvSpPr>
        <p:spPr/>
        <p:txBody>
          <a:bodyPr/>
          <a:lstStyle/>
          <a:p>
            <a:pPr algn="just"/>
            <a:r>
              <a:rPr lang="en-US" dirty="0" smtClean="0"/>
              <a:t>Conveyors are used when material must he moved in relatively large quantities between specific locations over a fixed path.</a:t>
            </a:r>
          </a:p>
          <a:p>
            <a:pPr algn="just"/>
            <a:r>
              <a:rPr lang="en-US" dirty="0" smtClean="0"/>
              <a:t>The fixed path is implemented by a track system, which may be in-the-Floor. above-the-Floor, or overhead.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498080" cy="914400"/>
          </a:xfrm>
        </p:spPr>
        <p:txBody>
          <a:bodyPr/>
          <a:lstStyle/>
          <a:p>
            <a:r>
              <a:rPr lang="en-US" b="1" dirty="0" smtClean="0"/>
              <a:t>Cart-on-track conveyors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143000" y="914400"/>
            <a:ext cx="7772400" cy="5324475"/>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048000" y="6172200"/>
            <a:ext cx="2971800" cy="533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lstStyle/>
          <a:p>
            <a:r>
              <a:rPr lang="en-US" b="1" dirty="0" smtClean="0"/>
              <a:t>Screw conveyors</a:t>
            </a:r>
            <a:endParaRPr lang="en-US" b="1" dirty="0"/>
          </a:p>
        </p:txBody>
      </p:sp>
      <p:sp>
        <p:nvSpPr>
          <p:cNvPr id="3" name="Content Placeholder 2"/>
          <p:cNvSpPr>
            <a:spLocks noGrp="1"/>
          </p:cNvSpPr>
          <p:nvPr>
            <p:ph idx="1"/>
          </p:nvPr>
        </p:nvSpPr>
        <p:spPr>
          <a:xfrm>
            <a:off x="1435608" y="1371600"/>
            <a:ext cx="7498080" cy="4876800"/>
          </a:xfrm>
        </p:spPr>
        <p:txBody>
          <a:bodyPr/>
          <a:lstStyle/>
          <a:p>
            <a:pPr algn="just"/>
            <a:r>
              <a:rPr lang="en-US" i="1" dirty="0" smtClean="0"/>
              <a:t>Screw conveyors arc based on the Archimedes screw, the water-raising device devised </a:t>
            </a:r>
            <a:r>
              <a:rPr lang="en-US" dirty="0" smtClean="0"/>
              <a:t>in ancient times (circa 236 B.C.)</a:t>
            </a:r>
          </a:p>
          <a:p>
            <a:pPr algn="just"/>
            <a:r>
              <a:rPr lang="en-US" dirty="0" smtClean="0"/>
              <a:t>It consists of a large screw inside a cylinder, turned by hand to pump water up-hill for irrigation purposes.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Vibration-based conveyors</a:t>
            </a:r>
            <a:endParaRPr lang="en-US" b="1" dirty="0"/>
          </a:p>
        </p:txBody>
      </p:sp>
      <p:sp>
        <p:nvSpPr>
          <p:cNvPr id="3" name="Content Placeholder 2"/>
          <p:cNvSpPr>
            <a:spLocks noGrp="1"/>
          </p:cNvSpPr>
          <p:nvPr>
            <p:ph idx="1"/>
          </p:nvPr>
        </p:nvSpPr>
        <p:spPr/>
        <p:txBody>
          <a:bodyPr/>
          <a:lstStyle/>
          <a:p>
            <a:pPr algn="just"/>
            <a:r>
              <a:rPr lang="en-US" i="1" dirty="0" smtClean="0"/>
              <a:t>Vibration-based conveyors use a flat </a:t>
            </a:r>
            <a:r>
              <a:rPr lang="en-US" dirty="0" smtClean="0"/>
              <a:t>track connected to an electromagnet that imparts an angular vibratory motion to the track to propel items in the desired direction. </a:t>
            </a:r>
          </a:p>
          <a:p>
            <a:pPr algn="just"/>
            <a:r>
              <a:rPr lang="en-US" dirty="0" smtClean="0"/>
              <a:t>This same principle is used in vibratory bowl feeders to deliver components in automated assembly systems.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Vertical Lift conveyors</a:t>
            </a:r>
            <a:endParaRPr lang="en-US" b="1" dirty="0"/>
          </a:p>
        </p:txBody>
      </p:sp>
      <p:sp>
        <p:nvSpPr>
          <p:cNvPr id="3" name="Content Placeholder 2"/>
          <p:cNvSpPr>
            <a:spLocks noGrp="1"/>
          </p:cNvSpPr>
          <p:nvPr>
            <p:ph idx="1"/>
          </p:nvPr>
        </p:nvSpPr>
        <p:spPr/>
        <p:txBody>
          <a:bodyPr/>
          <a:lstStyle/>
          <a:p>
            <a:r>
              <a:rPr lang="en-US" i="1" dirty="0" smtClean="0"/>
              <a:t>Vertical lift conveyors </a:t>
            </a:r>
            <a:r>
              <a:rPr lang="en-US" dirty="0" smtClean="0"/>
              <a:t>include a variety of mechanical elevators designed to provide vertical motion, such as between floors or to link floor-based conveyors with overhead conveyors. </a:t>
            </a:r>
          </a:p>
          <a:p>
            <a:pPr algn="just"/>
            <a:r>
              <a:rPr lang="en-US" dirty="0" smtClean="0"/>
              <a:t>Other conveyor types include non-powered </a:t>
            </a:r>
            <a:r>
              <a:rPr lang="en-US" i="1" dirty="0" smtClean="0"/>
              <a:t>chutes, ramps. and lubes, which are driven by gravity.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Conveyor Operations and Features</a:t>
            </a:r>
            <a:endParaRPr lang="en-US" dirty="0"/>
          </a:p>
        </p:txBody>
      </p:sp>
      <p:sp>
        <p:nvSpPr>
          <p:cNvPr id="3" name="Content Placeholder 2"/>
          <p:cNvSpPr>
            <a:spLocks noGrp="1"/>
          </p:cNvSpPr>
          <p:nvPr>
            <p:ph idx="1"/>
          </p:nvPr>
        </p:nvSpPr>
        <p:spPr/>
        <p:txBody>
          <a:bodyPr/>
          <a:lstStyle/>
          <a:p>
            <a:pPr algn="just">
              <a:buNone/>
            </a:pPr>
            <a:r>
              <a:rPr lang="en-US" dirty="0" smtClean="0"/>
              <a:t>	Conveyor systems divide into two basic types in terms of the characteristic motion of the materials moved by the system: </a:t>
            </a:r>
          </a:p>
          <a:p>
            <a:pPr algn="just"/>
            <a:r>
              <a:rPr lang="en-US" dirty="0" smtClean="0"/>
              <a:t>(1) Continuous  </a:t>
            </a:r>
          </a:p>
          <a:p>
            <a:pPr algn="just"/>
            <a:r>
              <a:rPr lang="en-US" dirty="0" smtClean="0"/>
              <a:t>(2) Asynchronous.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Conveyor Operations and Features</a:t>
            </a:r>
            <a:endParaRPr lang="en-US" dirty="0"/>
          </a:p>
        </p:txBody>
      </p:sp>
      <p:sp>
        <p:nvSpPr>
          <p:cNvPr id="3" name="Content Placeholder 2"/>
          <p:cNvSpPr>
            <a:spLocks noGrp="1"/>
          </p:cNvSpPr>
          <p:nvPr>
            <p:ph idx="1"/>
          </p:nvPr>
        </p:nvSpPr>
        <p:spPr/>
        <p:txBody>
          <a:bodyPr/>
          <a:lstStyle/>
          <a:p>
            <a:pPr algn="just"/>
            <a:endParaRPr lang="en-US" b="1" dirty="0" smtClean="0"/>
          </a:p>
          <a:p>
            <a:pPr algn="just"/>
            <a:r>
              <a:rPr lang="en-US" b="1" dirty="0" smtClean="0"/>
              <a:t>Continuous motion</a:t>
            </a:r>
            <a:r>
              <a:rPr lang="en-US" dirty="0" smtClean="0"/>
              <a:t> conveyors move at a constant velocity </a:t>
            </a:r>
            <a:r>
              <a:rPr lang="en-US" dirty="0" err="1" smtClean="0"/>
              <a:t>Vc</a:t>
            </a:r>
            <a:r>
              <a:rPr lang="en-US" dirty="0" smtClean="0"/>
              <a:t> along the path.  They include belt, roller, skate-wheel. overhead trolley, and slat conveyors,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Conveyor Operations and Features</a:t>
            </a:r>
            <a:endParaRPr lang="en-US" dirty="0"/>
          </a:p>
        </p:txBody>
      </p:sp>
      <p:sp>
        <p:nvSpPr>
          <p:cNvPr id="3" name="Content Placeholder 2"/>
          <p:cNvSpPr>
            <a:spLocks noGrp="1"/>
          </p:cNvSpPr>
          <p:nvPr>
            <p:ph idx="1"/>
          </p:nvPr>
        </p:nvSpPr>
        <p:spPr/>
        <p:txBody>
          <a:bodyPr>
            <a:normAutofit/>
          </a:bodyPr>
          <a:lstStyle/>
          <a:p>
            <a:pPr algn="just"/>
            <a:r>
              <a:rPr lang="en-US" b="1" i="1" dirty="0" smtClean="0"/>
              <a:t>Asynchronous conveyors</a:t>
            </a:r>
            <a:r>
              <a:rPr lang="en-US" i="1" dirty="0" smtClean="0"/>
              <a:t> operate with a stop- and-go motion in which loads, usually </a:t>
            </a:r>
            <a:r>
              <a:rPr lang="en-US" dirty="0" smtClean="0"/>
              <a:t>contained in carriers (e.g., hooks, baskets, carts), move between stations and then stop and remain at the station until released.</a:t>
            </a:r>
          </a:p>
          <a:p>
            <a:pPr algn="just"/>
            <a:r>
              <a:rPr lang="en-US" dirty="0" smtClean="0"/>
              <a:t>Examples of this type include overhead power-and-free trolley, in-floor towline, and carton-track conveyors.</a:t>
            </a:r>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use Asynchronous conveyors:</a:t>
            </a:r>
            <a:endParaRPr lang="en-US" dirty="0"/>
          </a:p>
        </p:txBody>
      </p:sp>
      <p:sp>
        <p:nvSpPr>
          <p:cNvPr id="3" name="Content Placeholder 2"/>
          <p:cNvSpPr>
            <a:spLocks noGrp="1"/>
          </p:cNvSpPr>
          <p:nvPr>
            <p:ph idx="1"/>
          </p:nvPr>
        </p:nvSpPr>
        <p:spPr/>
        <p:txBody>
          <a:bodyPr>
            <a:normAutofit/>
          </a:bodyPr>
          <a:lstStyle/>
          <a:p>
            <a:r>
              <a:rPr lang="en-US" dirty="0" smtClean="0"/>
              <a:t>To accumulate loads.</a:t>
            </a:r>
          </a:p>
          <a:p>
            <a:r>
              <a:rPr lang="en-US" dirty="0" smtClean="0"/>
              <a:t>Temporary storage.</a:t>
            </a:r>
          </a:p>
          <a:p>
            <a:r>
              <a:rPr lang="en-US" dirty="0" smtClean="0"/>
              <a:t>To allow for differences in production rates between adjacent processing areas.</a:t>
            </a:r>
          </a:p>
          <a:p>
            <a:r>
              <a:rPr lang="en-US" dirty="0" smtClean="0"/>
              <a:t> To smooth production when cycle times vary at stations along </a:t>
            </a:r>
            <a:r>
              <a:rPr lang="en-US" i="1" dirty="0" smtClean="0"/>
              <a:t>the conveyor. </a:t>
            </a:r>
          </a:p>
          <a:p>
            <a:r>
              <a:rPr lang="en-US" i="1" dirty="0" smtClean="0"/>
              <a:t>To accommodate different conveyor </a:t>
            </a:r>
            <a:r>
              <a:rPr lang="en-US" dirty="0" smtClean="0"/>
              <a:t>speeds along the pathway.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r>
              <a:rPr lang="en-US" dirty="0" smtClean="0"/>
              <a:t>Classifications of Conveyors</a:t>
            </a:r>
            <a:endParaRPr lang="en-US" dirty="0"/>
          </a:p>
        </p:txBody>
      </p:sp>
      <p:sp>
        <p:nvSpPr>
          <p:cNvPr id="3" name="Content Placeholder 2"/>
          <p:cNvSpPr>
            <a:spLocks noGrp="1"/>
          </p:cNvSpPr>
          <p:nvPr>
            <p:ph idx="1"/>
          </p:nvPr>
        </p:nvSpPr>
        <p:spPr>
          <a:xfrm>
            <a:off x="1371600" y="1066800"/>
            <a:ext cx="7498080" cy="4800600"/>
          </a:xfrm>
        </p:spPr>
        <p:txBody>
          <a:bodyPr/>
          <a:lstStyle/>
          <a:p>
            <a:pPr>
              <a:buNone/>
            </a:pPr>
            <a:r>
              <a:rPr lang="en-US" dirty="0" smtClean="0"/>
              <a:t>Conveyors can also be classified as: </a:t>
            </a:r>
          </a:p>
          <a:p>
            <a:r>
              <a:rPr lang="en-US" dirty="0" smtClean="0"/>
              <a:t>(1) Single direction.</a:t>
            </a:r>
          </a:p>
          <a:p>
            <a:r>
              <a:rPr lang="en-US" dirty="0" smtClean="0"/>
              <a:t>(2) Continuous loop.</a:t>
            </a:r>
          </a:p>
          <a:p>
            <a:r>
              <a:rPr lang="en-US" dirty="0" smtClean="0"/>
              <a:t>(3) Re-circulating.</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219200" y="3352800"/>
            <a:ext cx="7239000" cy="26670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2971800" y="6172200"/>
            <a:ext cx="4276725" cy="29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Single Direction Conveyors</a:t>
            </a:r>
            <a:endParaRPr lang="en-US" b="1" dirty="0"/>
          </a:p>
        </p:txBody>
      </p:sp>
      <p:sp>
        <p:nvSpPr>
          <p:cNvPr id="3" name="Content Placeholder 2"/>
          <p:cNvSpPr>
            <a:spLocks noGrp="1"/>
          </p:cNvSpPr>
          <p:nvPr>
            <p:ph idx="1"/>
          </p:nvPr>
        </p:nvSpPr>
        <p:spPr>
          <a:xfrm>
            <a:off x="1435608" y="1447800"/>
            <a:ext cx="7498080" cy="5181600"/>
          </a:xfrm>
        </p:spPr>
        <p:txBody>
          <a:bodyPr>
            <a:normAutofit fontScale="85000" lnSpcReduction="10000"/>
          </a:bodyPr>
          <a:lstStyle/>
          <a:p>
            <a:r>
              <a:rPr lang="en-US" dirty="0" smtClean="0"/>
              <a:t>Materials are loaded at one end and unloaded at the other.</a:t>
            </a:r>
          </a:p>
          <a:p>
            <a:r>
              <a:rPr lang="en-US" dirty="0" smtClean="0"/>
              <a:t>Assuming the conveyor operates at a constant speed, the time required to move materials from load station to unload station is given by:</a:t>
            </a:r>
          </a:p>
          <a:p>
            <a:endParaRPr lang="en-US" dirty="0" smtClean="0"/>
          </a:p>
          <a:p>
            <a:endParaRPr lang="en-US" dirty="0" smtClean="0"/>
          </a:p>
          <a:p>
            <a:r>
              <a:rPr lang="en-US" dirty="0" smtClean="0"/>
              <a:t>where Td= delivery time (min), Ld = length of conveyor between load and unload stations</a:t>
            </a:r>
          </a:p>
          <a:p>
            <a:r>
              <a:rPr lang="en-US" dirty="0" smtClean="0"/>
              <a:t>(m, ft), and </a:t>
            </a:r>
            <a:r>
              <a:rPr lang="en-US" dirty="0" err="1" smtClean="0"/>
              <a:t>Vc</a:t>
            </a:r>
            <a:r>
              <a:rPr lang="en-US" dirty="0" smtClean="0"/>
              <a:t> = conveyor velocity (m/min, ft/min).</a:t>
            </a:r>
            <a:endParaRPr lang="en-US" dirty="0"/>
          </a:p>
        </p:txBody>
      </p:sp>
      <p:graphicFrame>
        <p:nvGraphicFramePr>
          <p:cNvPr id="4" name="Object 3"/>
          <p:cNvGraphicFramePr>
            <a:graphicFrameLocks noChangeAspect="1"/>
          </p:cNvGraphicFramePr>
          <p:nvPr/>
        </p:nvGraphicFramePr>
        <p:xfrm>
          <a:off x="4267200" y="3505200"/>
          <a:ext cx="1600200" cy="838200"/>
        </p:xfrm>
        <a:graphic>
          <a:graphicData uri="http://schemas.openxmlformats.org/presentationml/2006/ole">
            <p:oleObj spid="_x0000_s4098" name="Equation" r:id="rId3" imgW="520560" imgH="431640"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Conveyors</a:t>
            </a:r>
            <a:endParaRPr lang="en-US" dirty="0"/>
          </a:p>
        </p:txBody>
      </p:sp>
      <p:sp>
        <p:nvSpPr>
          <p:cNvPr id="3" name="Content Placeholder 2"/>
          <p:cNvSpPr>
            <a:spLocks noGrp="1"/>
          </p:cNvSpPr>
          <p:nvPr>
            <p:ph idx="1"/>
          </p:nvPr>
        </p:nvSpPr>
        <p:spPr/>
        <p:txBody>
          <a:bodyPr>
            <a:normAutofit/>
          </a:bodyPr>
          <a:lstStyle/>
          <a:p>
            <a:pPr>
              <a:buNone/>
            </a:pPr>
            <a:r>
              <a:rPr lang="en-US" sz="2800" dirty="0" smtClean="0"/>
              <a:t>	</a:t>
            </a:r>
            <a:r>
              <a:rPr lang="en-US" sz="2800" b="1" dirty="0" smtClean="0"/>
              <a:t>Powered Conveyors:</a:t>
            </a:r>
          </a:p>
          <a:p>
            <a:pPr algn="just">
              <a:buNone/>
            </a:pPr>
            <a:r>
              <a:rPr lang="en-US" sz="2800" dirty="0" smtClean="0"/>
              <a:t>	In powered conveyors, the power mechanism is contained in the fixed path, using chains. belts, rotating rolls, or other devices to propel loads along the path. </a:t>
            </a:r>
          </a:p>
          <a:p>
            <a:pPr algn="just">
              <a:buNone/>
            </a:pPr>
            <a:r>
              <a:rPr lang="en-US" sz="2800" dirty="0" smtClean="0"/>
              <a:t>	Powered conveyors arc commonly used in automated material transport systems in manufacturing plants, warehouses, and distribution centers.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Single Direction Conveyors</a:t>
            </a:r>
            <a:endParaRPr lang="en-US" dirty="0"/>
          </a:p>
        </p:txBody>
      </p:sp>
      <p:sp>
        <p:nvSpPr>
          <p:cNvPr id="3" name="Content Placeholder 2"/>
          <p:cNvSpPr>
            <a:spLocks noGrp="1"/>
          </p:cNvSpPr>
          <p:nvPr>
            <p:ph idx="1"/>
          </p:nvPr>
        </p:nvSpPr>
        <p:spPr>
          <a:xfrm>
            <a:off x="1143000" y="1447800"/>
            <a:ext cx="7790688" cy="4800600"/>
          </a:xfrm>
        </p:spPr>
        <p:txBody>
          <a:bodyPr>
            <a:normAutofit/>
          </a:bodyPr>
          <a:lstStyle/>
          <a:p>
            <a:pPr algn="just"/>
            <a:r>
              <a:rPr lang="en-US" dirty="0" smtClean="0"/>
              <a:t>The flow rate of materials on the conveyor is determined by the rate of loading at the load station.</a:t>
            </a:r>
          </a:p>
          <a:p>
            <a:pPr algn="just"/>
            <a:endParaRPr lang="en-US" dirty="0" smtClean="0"/>
          </a:p>
          <a:p>
            <a:pPr algn="just"/>
            <a:r>
              <a:rPr lang="en-US" dirty="0" smtClean="0"/>
              <a:t>Where </a:t>
            </a:r>
            <a:r>
              <a:rPr lang="en-US" dirty="0" err="1" smtClean="0"/>
              <a:t>R</a:t>
            </a:r>
            <a:r>
              <a:rPr lang="en-US" sz="1800" dirty="0" err="1" smtClean="0"/>
              <a:t>f</a:t>
            </a:r>
            <a:r>
              <a:rPr lang="en-US" sz="1800" dirty="0" smtClean="0"/>
              <a:t> </a:t>
            </a:r>
            <a:r>
              <a:rPr lang="en-US" dirty="0" smtClean="0"/>
              <a:t>= material flow rate (parts/min), R</a:t>
            </a:r>
            <a:r>
              <a:rPr lang="en-US" sz="2000" dirty="0" smtClean="0"/>
              <a:t>L</a:t>
            </a:r>
            <a:r>
              <a:rPr lang="en-US" dirty="0" smtClean="0"/>
              <a:t> = loading rate (parts/min),Sc = center to-center spacing of materials on the conveyor (m/part, ft/part]. and T</a:t>
            </a:r>
            <a:r>
              <a:rPr lang="en-US" sz="1800" dirty="0" smtClean="0"/>
              <a:t>L</a:t>
            </a:r>
            <a:r>
              <a:rPr lang="en-US" dirty="0" smtClean="0"/>
              <a:t> = loading time (min/part).</a:t>
            </a:r>
          </a:p>
          <a:p>
            <a:pPr algn="just"/>
            <a:endParaRPr lang="en-US" dirty="0"/>
          </a:p>
        </p:txBody>
      </p:sp>
      <p:graphicFrame>
        <p:nvGraphicFramePr>
          <p:cNvPr id="4" name="Object 3"/>
          <p:cNvGraphicFramePr>
            <a:graphicFrameLocks noChangeAspect="1"/>
          </p:cNvGraphicFramePr>
          <p:nvPr/>
        </p:nvGraphicFramePr>
        <p:xfrm>
          <a:off x="3733800" y="2819400"/>
          <a:ext cx="2743200" cy="825500"/>
        </p:xfrm>
        <a:graphic>
          <a:graphicData uri="http://schemas.openxmlformats.org/presentationml/2006/ole">
            <p:oleObj spid="_x0000_s5122" name="Equation" r:id="rId3" imgW="1180800" imgH="431640" progId="Equation.3">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Single Direction Conveyors</a:t>
            </a:r>
            <a:endParaRPr lang="en-US" dirty="0"/>
          </a:p>
        </p:txBody>
      </p:sp>
      <p:sp>
        <p:nvSpPr>
          <p:cNvPr id="3" name="Content Placeholder 2"/>
          <p:cNvSpPr>
            <a:spLocks noGrp="1"/>
          </p:cNvSpPr>
          <p:nvPr>
            <p:ph idx="1"/>
          </p:nvPr>
        </p:nvSpPr>
        <p:spPr/>
        <p:txBody>
          <a:bodyPr/>
          <a:lstStyle/>
          <a:p>
            <a:pPr algn="just"/>
            <a:r>
              <a:rPr lang="en-US" dirty="0" smtClean="0"/>
              <a:t>The time required to unload the conveyor must be equal to or less than the loading time.</a:t>
            </a:r>
          </a:p>
          <a:p>
            <a:pPr algn="just"/>
            <a:endParaRPr lang="en-US" dirty="0" smtClean="0"/>
          </a:p>
          <a:p>
            <a:r>
              <a:rPr lang="en-US" dirty="0" smtClean="0"/>
              <a:t>The advantage of the unit load principle can be demonstrated by transporting </a:t>
            </a:r>
            <a:r>
              <a:rPr lang="en-US" sz="4000" i="1" dirty="0" err="1" smtClean="0"/>
              <a:t>n</a:t>
            </a:r>
            <a:r>
              <a:rPr lang="en-US" sz="2000" b="1" i="1" dirty="0" err="1" smtClean="0"/>
              <a:t>p</a:t>
            </a:r>
            <a:r>
              <a:rPr lang="en-US" i="1" dirty="0" smtClean="0"/>
              <a:t> parts in a carrier rather than a single part.</a:t>
            </a:r>
            <a:endParaRPr lang="en-US" dirty="0"/>
          </a:p>
        </p:txBody>
      </p:sp>
      <p:graphicFrame>
        <p:nvGraphicFramePr>
          <p:cNvPr id="4" name="Object 3"/>
          <p:cNvGraphicFramePr>
            <a:graphicFrameLocks noChangeAspect="1"/>
          </p:cNvGraphicFramePr>
          <p:nvPr/>
        </p:nvGraphicFramePr>
        <p:xfrm>
          <a:off x="4330700" y="2971800"/>
          <a:ext cx="2222500" cy="571500"/>
        </p:xfrm>
        <a:graphic>
          <a:graphicData uri="http://schemas.openxmlformats.org/presentationml/2006/ole">
            <p:oleObj spid="_x0000_s6146" name="Equation" r:id="rId3" imgW="482400" imgH="228600" progId="Equation.3">
              <p:embed/>
            </p:oleObj>
          </a:graphicData>
        </a:graphic>
      </p:graphicFrame>
      <p:graphicFrame>
        <p:nvGraphicFramePr>
          <p:cNvPr id="6147" name="Object 3"/>
          <p:cNvGraphicFramePr>
            <a:graphicFrameLocks noChangeAspect="1"/>
          </p:cNvGraphicFramePr>
          <p:nvPr/>
        </p:nvGraphicFramePr>
        <p:xfrm>
          <a:off x="3663950" y="5386388"/>
          <a:ext cx="2660650" cy="862012"/>
        </p:xfrm>
        <a:graphic>
          <a:graphicData uri="http://schemas.openxmlformats.org/presentationml/2006/ole">
            <p:oleObj spid="_x0000_s6147" name="Equation" r:id="rId4" imgW="977760" imgH="457200" progId="Equation.3">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lstStyle/>
          <a:p>
            <a:r>
              <a:rPr lang="en-US" dirty="0" smtClean="0"/>
              <a:t>Example</a:t>
            </a:r>
            <a:endParaRPr lang="en-US" dirty="0"/>
          </a:p>
        </p:txBody>
      </p:sp>
      <p:sp>
        <p:nvSpPr>
          <p:cNvPr id="3" name="Content Placeholder 2"/>
          <p:cNvSpPr>
            <a:spLocks noGrp="1"/>
          </p:cNvSpPr>
          <p:nvPr>
            <p:ph idx="1"/>
          </p:nvPr>
        </p:nvSpPr>
        <p:spPr>
          <a:xfrm>
            <a:off x="914400" y="914400"/>
            <a:ext cx="8019288" cy="5715000"/>
          </a:xfrm>
        </p:spPr>
        <p:txBody>
          <a:bodyPr>
            <a:normAutofit fontScale="70000" lnSpcReduction="20000"/>
          </a:bodyPr>
          <a:lstStyle/>
          <a:p>
            <a:pPr algn="just">
              <a:buNone/>
            </a:pPr>
            <a:r>
              <a:rPr lang="en-US" dirty="0" smtClean="0"/>
              <a:t>	</a:t>
            </a:r>
            <a:r>
              <a:rPr lang="en-US" sz="4000" dirty="0" smtClean="0"/>
              <a:t>A roller conveyor follows a pathway 35m long between a parts production department and an assembly department. Velocity of the conveyor is 40 m/min. Parts are loaded into large tote pans, which are placed onto the conveyor at the load station in the production department. Two operators work the loading station. The first worker loads parts into tote pans, which takes 25 sec. Each tote pan holds 20 parts. Parts enter the loading station from production at a rate that is in balance with this 25sec cycle. The second worker loads tote pans onto the conveyor, which takes only 10 sec. </a:t>
            </a:r>
          </a:p>
          <a:p>
            <a:pPr algn="just">
              <a:buNone/>
            </a:pPr>
            <a:r>
              <a:rPr lang="en-US" sz="4000" dirty="0" smtClean="0"/>
              <a:t>	Determine: (a) spacing between tote pans along the conveyor, (b) maximum possible flow rate in parts/min. and (c) the minimum time required to unload the tote pan in the assembly department.</a:t>
            </a:r>
            <a:endParaRPr lang="en-US"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a:xfrm>
            <a:off x="1435608" y="1295400"/>
            <a:ext cx="7498080" cy="4953000"/>
          </a:xfrm>
        </p:spPr>
        <p:txBody>
          <a:bodyPr/>
          <a:lstStyle/>
          <a:p>
            <a:pPr marL="596646" indent="-514350">
              <a:buNone/>
            </a:pPr>
            <a:r>
              <a:rPr lang="en-US" dirty="0" smtClean="0"/>
              <a:t>(a)		Sc = (25/60 min)(40 m/min) = 16.67m</a:t>
            </a:r>
          </a:p>
          <a:p>
            <a:pPr marL="596646" indent="-514350">
              <a:buNone/>
            </a:pPr>
            <a:endParaRPr lang="en-US" dirty="0" smtClean="0"/>
          </a:p>
          <a:p>
            <a:pPr>
              <a:buNone/>
            </a:pPr>
            <a:r>
              <a:rPr lang="en-US" dirty="0" smtClean="0"/>
              <a:t>(b) Flow rate is:</a:t>
            </a:r>
          </a:p>
          <a:p>
            <a:pPr>
              <a:buNone/>
            </a:pPr>
            <a:endParaRPr lang="en-US" dirty="0" smtClean="0"/>
          </a:p>
          <a:p>
            <a:pPr>
              <a:buNone/>
            </a:pPr>
            <a:endParaRPr lang="en-US" dirty="0" smtClean="0"/>
          </a:p>
          <a:p>
            <a:pPr algn="just">
              <a:buNone/>
            </a:pPr>
            <a:r>
              <a:rPr lang="en-US" dirty="0" smtClean="0"/>
              <a:t>(c) This flow rate is one tote pan every 25sec.  Therefore</a:t>
            </a:r>
          </a:p>
          <a:p>
            <a:pPr algn="just">
              <a:buNone/>
            </a:pPr>
            <a:r>
              <a:rPr lang="en-US" dirty="0" smtClean="0"/>
              <a:t>			</a:t>
            </a:r>
            <a:r>
              <a:rPr lang="en-US" i="1" dirty="0" smtClean="0"/>
              <a:t> </a:t>
            </a:r>
            <a:endParaRPr lang="en-US" dirty="0" smtClean="0"/>
          </a:p>
          <a:p>
            <a:pPr>
              <a:buNone/>
            </a:pPr>
            <a:endParaRPr lang="en-US" dirty="0" smtClean="0"/>
          </a:p>
          <a:p>
            <a:endParaRPr lang="en-US" dirty="0"/>
          </a:p>
        </p:txBody>
      </p:sp>
      <p:graphicFrame>
        <p:nvGraphicFramePr>
          <p:cNvPr id="7170" name="Object 2"/>
          <p:cNvGraphicFramePr>
            <a:graphicFrameLocks noChangeAspect="1"/>
          </p:cNvGraphicFramePr>
          <p:nvPr/>
        </p:nvGraphicFramePr>
        <p:xfrm>
          <a:off x="2895600" y="3048000"/>
          <a:ext cx="4170361" cy="742950"/>
        </p:xfrm>
        <a:graphic>
          <a:graphicData uri="http://schemas.openxmlformats.org/presentationml/2006/ole">
            <p:oleObj spid="_x0000_s7170" name="Equation" r:id="rId3" imgW="1815840" imgH="393480" progId="Equation.3">
              <p:embed/>
            </p:oleObj>
          </a:graphicData>
        </a:graphic>
      </p:graphicFrame>
      <p:graphicFrame>
        <p:nvGraphicFramePr>
          <p:cNvPr id="7171" name="Object 3"/>
          <p:cNvGraphicFramePr>
            <a:graphicFrameLocks noChangeAspect="1"/>
          </p:cNvGraphicFramePr>
          <p:nvPr/>
        </p:nvGraphicFramePr>
        <p:xfrm>
          <a:off x="3657600" y="5486400"/>
          <a:ext cx="3275012" cy="571500"/>
        </p:xfrm>
        <a:graphic>
          <a:graphicData uri="http://schemas.openxmlformats.org/presentationml/2006/ole">
            <p:oleObj spid="_x0000_s7171" name="Equation" r:id="rId4" imgW="711000" imgH="228600" progId="Equation.3">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fontScale="90000"/>
          </a:bodyPr>
          <a:lstStyle/>
          <a:p>
            <a:r>
              <a:rPr lang="en-US" b="1" dirty="0" smtClean="0"/>
              <a:t>Continuous Loop Conveyors.</a:t>
            </a:r>
            <a:endParaRPr lang="en-US" b="1" dirty="0"/>
          </a:p>
        </p:txBody>
      </p:sp>
      <p:sp>
        <p:nvSpPr>
          <p:cNvPr id="3" name="Content Placeholder 2"/>
          <p:cNvSpPr>
            <a:spLocks noGrp="1"/>
          </p:cNvSpPr>
          <p:nvPr>
            <p:ph idx="1"/>
          </p:nvPr>
        </p:nvSpPr>
        <p:spPr>
          <a:xfrm>
            <a:off x="1435608" y="1447800"/>
            <a:ext cx="7498080" cy="5105400"/>
          </a:xfrm>
        </p:spPr>
        <p:txBody>
          <a:bodyPr/>
          <a:lstStyle/>
          <a:p>
            <a:r>
              <a:rPr lang="en-US" dirty="0" smtClean="0"/>
              <a:t>The </a:t>
            </a:r>
            <a:r>
              <a:rPr lang="en-US" dirty="0" smtClean="0"/>
              <a:t>length of </a:t>
            </a:r>
            <a:r>
              <a:rPr lang="en-US" dirty="0" smtClean="0"/>
              <a:t>the delivery loop is </a:t>
            </a:r>
            <a:r>
              <a:rPr lang="en-US" dirty="0" smtClean="0"/>
              <a:t>Ld, </a:t>
            </a:r>
            <a:r>
              <a:rPr lang="en-US" dirty="0" smtClean="0"/>
              <a:t>and the length of the return loop </a:t>
            </a:r>
            <a:r>
              <a:rPr lang="en-US" dirty="0" smtClean="0"/>
              <a:t>is </a:t>
            </a:r>
            <a:r>
              <a:rPr lang="en-US" dirty="0" smtClean="0"/>
              <a:t>Le</a:t>
            </a:r>
            <a:r>
              <a:rPr lang="en-US" dirty="0" smtClean="0"/>
              <a:t>.</a:t>
            </a:r>
          </a:p>
          <a:p>
            <a:r>
              <a:rPr lang="en-US" dirty="0" smtClean="0"/>
              <a:t>Total length of the </a:t>
            </a:r>
            <a:r>
              <a:rPr lang="en-US" dirty="0" smtClean="0"/>
              <a:t>conveyor is:</a:t>
            </a:r>
          </a:p>
          <a:p>
            <a:endParaRPr lang="en-US" dirty="0" smtClean="0"/>
          </a:p>
          <a:p>
            <a:r>
              <a:rPr lang="en-US" dirty="0" smtClean="0"/>
              <a:t>The total time required to travel the complete loop </a:t>
            </a:r>
            <a:r>
              <a:rPr lang="en-US" dirty="0" smtClean="0"/>
              <a:t>is:</a:t>
            </a:r>
          </a:p>
          <a:p>
            <a:endParaRPr lang="en-US" dirty="0" smtClean="0"/>
          </a:p>
          <a:p>
            <a:pPr>
              <a:buNone/>
            </a:pPr>
            <a:endParaRPr lang="en-US" dirty="0"/>
          </a:p>
        </p:txBody>
      </p:sp>
      <p:graphicFrame>
        <p:nvGraphicFramePr>
          <p:cNvPr id="4" name="Object 3"/>
          <p:cNvGraphicFramePr>
            <a:graphicFrameLocks noChangeAspect="1"/>
          </p:cNvGraphicFramePr>
          <p:nvPr/>
        </p:nvGraphicFramePr>
        <p:xfrm>
          <a:off x="4216400" y="3048000"/>
          <a:ext cx="1879600" cy="609600"/>
        </p:xfrm>
        <a:graphic>
          <a:graphicData uri="http://schemas.openxmlformats.org/presentationml/2006/ole">
            <p:oleObj spid="_x0000_s50178" name="Equation" r:id="rId3" imgW="711000" imgH="228600" progId="Equation.3">
              <p:embed/>
            </p:oleObj>
          </a:graphicData>
        </a:graphic>
      </p:graphicFrame>
      <p:graphicFrame>
        <p:nvGraphicFramePr>
          <p:cNvPr id="50179" name="Object 3"/>
          <p:cNvGraphicFramePr>
            <a:graphicFrameLocks noChangeAspect="1"/>
          </p:cNvGraphicFramePr>
          <p:nvPr/>
        </p:nvGraphicFramePr>
        <p:xfrm>
          <a:off x="3657600" y="4876800"/>
          <a:ext cx="2971800" cy="1219200"/>
        </p:xfrm>
        <a:graphic>
          <a:graphicData uri="http://schemas.openxmlformats.org/presentationml/2006/ole">
            <p:oleObj spid="_x0000_s50179" name="Equation" r:id="rId4" imgW="469800" imgH="431640" progId="Equation.3">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Continuous Loop Conveyors.</a:t>
            </a:r>
            <a:endParaRPr lang="en-US" dirty="0"/>
          </a:p>
        </p:txBody>
      </p:sp>
      <p:sp>
        <p:nvSpPr>
          <p:cNvPr id="3" name="Content Placeholder 2"/>
          <p:cNvSpPr>
            <a:spLocks noGrp="1"/>
          </p:cNvSpPr>
          <p:nvPr>
            <p:ph idx="1"/>
          </p:nvPr>
        </p:nvSpPr>
        <p:spPr/>
        <p:txBody>
          <a:bodyPr/>
          <a:lstStyle/>
          <a:p>
            <a:pPr algn="just"/>
            <a:r>
              <a:rPr lang="en-US" dirty="0" smtClean="0"/>
              <a:t>The time a load spends in the forward loop </a:t>
            </a:r>
            <a:r>
              <a:rPr lang="en-US" dirty="0" smtClean="0"/>
              <a:t>is:</a:t>
            </a:r>
          </a:p>
          <a:p>
            <a:endParaRPr lang="en-US" dirty="0" smtClean="0"/>
          </a:p>
          <a:p>
            <a:pPr algn="just"/>
            <a:r>
              <a:rPr lang="en-US" dirty="0" smtClean="0"/>
              <a:t>Carriers arc equally spaced along the chain </a:t>
            </a:r>
            <a:r>
              <a:rPr lang="en-US" dirty="0" smtClean="0"/>
              <a:t>at a </a:t>
            </a:r>
            <a:r>
              <a:rPr lang="en-US" dirty="0" smtClean="0"/>
              <a:t>distance Sc apart. Thus, the total </a:t>
            </a:r>
            <a:r>
              <a:rPr lang="en-US" dirty="0" smtClean="0"/>
              <a:t>number of </a:t>
            </a:r>
            <a:r>
              <a:rPr lang="en-US" dirty="0" smtClean="0"/>
              <a:t>carriers in the loop is given by:</a:t>
            </a:r>
            <a:endParaRPr lang="en-US" dirty="0"/>
          </a:p>
        </p:txBody>
      </p:sp>
      <p:graphicFrame>
        <p:nvGraphicFramePr>
          <p:cNvPr id="51202" name="Object 2"/>
          <p:cNvGraphicFramePr>
            <a:graphicFrameLocks noChangeAspect="1"/>
          </p:cNvGraphicFramePr>
          <p:nvPr/>
        </p:nvGraphicFramePr>
        <p:xfrm>
          <a:off x="4191000" y="2133600"/>
          <a:ext cx="1600200" cy="838200"/>
        </p:xfrm>
        <a:graphic>
          <a:graphicData uri="http://schemas.openxmlformats.org/presentationml/2006/ole">
            <p:oleObj spid="_x0000_s51202" name="Equation" r:id="rId3" imgW="520560" imgH="431640" progId="Equation.3">
              <p:embed/>
            </p:oleObj>
          </a:graphicData>
        </a:graphic>
      </p:graphicFrame>
      <p:graphicFrame>
        <p:nvGraphicFramePr>
          <p:cNvPr id="51203" name="Object 3"/>
          <p:cNvGraphicFramePr>
            <a:graphicFrameLocks noChangeAspect="1"/>
          </p:cNvGraphicFramePr>
          <p:nvPr/>
        </p:nvGraphicFramePr>
        <p:xfrm>
          <a:off x="4038600" y="4800600"/>
          <a:ext cx="2133600" cy="825500"/>
        </p:xfrm>
        <a:graphic>
          <a:graphicData uri="http://schemas.openxmlformats.org/presentationml/2006/ole">
            <p:oleObj spid="_x0000_s51203" name="Equation" r:id="rId4" imgW="495000" imgH="431640" progId="Equation.3">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066800"/>
          </a:xfrm>
        </p:spPr>
        <p:txBody>
          <a:bodyPr>
            <a:normAutofit fontScale="90000"/>
          </a:bodyPr>
          <a:lstStyle/>
          <a:p>
            <a:r>
              <a:rPr lang="en-US" b="1" dirty="0" smtClean="0"/>
              <a:t>Continuous Loop Conveyors.</a:t>
            </a:r>
            <a:endParaRPr lang="en-US" dirty="0"/>
          </a:p>
        </p:txBody>
      </p:sp>
      <p:sp>
        <p:nvSpPr>
          <p:cNvPr id="3" name="Content Placeholder 2"/>
          <p:cNvSpPr>
            <a:spLocks noGrp="1"/>
          </p:cNvSpPr>
          <p:nvPr>
            <p:ph idx="1"/>
          </p:nvPr>
        </p:nvSpPr>
        <p:spPr>
          <a:xfrm>
            <a:off x="1143000" y="990600"/>
            <a:ext cx="7790688" cy="5257800"/>
          </a:xfrm>
        </p:spPr>
        <p:txBody>
          <a:bodyPr/>
          <a:lstStyle/>
          <a:p>
            <a:pPr algn="just">
              <a:buNone/>
            </a:pPr>
            <a:r>
              <a:rPr lang="en-US" dirty="0" smtClean="0"/>
              <a:t>	The maximum number </a:t>
            </a:r>
            <a:r>
              <a:rPr lang="en-US" dirty="0" smtClean="0"/>
              <a:t>of parts in the system at anyone time is given by</a:t>
            </a:r>
            <a:r>
              <a:rPr lang="en-US" dirty="0" smtClean="0"/>
              <a:t>:</a:t>
            </a:r>
          </a:p>
          <a:p>
            <a:pPr algn="just">
              <a:buNone/>
            </a:pPr>
            <a:r>
              <a:rPr lang="en-US" dirty="0" smtClean="0"/>
              <a:t>	   Total parts in system</a:t>
            </a:r>
          </a:p>
          <a:p>
            <a:pPr algn="just">
              <a:buNone/>
            </a:pPr>
            <a:endParaRPr lang="en-US" dirty="0" smtClean="0"/>
          </a:p>
          <a:p>
            <a:pPr algn="just">
              <a:buNone/>
            </a:pPr>
            <a:r>
              <a:rPr lang="en-US" dirty="0" smtClean="0"/>
              <a:t>	As </a:t>
            </a:r>
            <a:r>
              <a:rPr lang="en-US" dirty="0" smtClean="0"/>
              <a:t>in the single direction conveyor, the maximum flow rate between load and </a:t>
            </a:r>
            <a:r>
              <a:rPr lang="en-US" dirty="0" smtClean="0"/>
              <a:t>unload stations </a:t>
            </a:r>
            <a:r>
              <a:rPr lang="en-US" dirty="0" smtClean="0"/>
              <a:t>is</a:t>
            </a:r>
          </a:p>
          <a:p>
            <a:pPr algn="just">
              <a:buNone/>
            </a:pPr>
            <a:endParaRPr lang="en-US" dirty="0"/>
          </a:p>
        </p:txBody>
      </p:sp>
      <p:graphicFrame>
        <p:nvGraphicFramePr>
          <p:cNvPr id="52226" name="Object 2"/>
          <p:cNvGraphicFramePr>
            <a:graphicFrameLocks noChangeAspect="1"/>
          </p:cNvGraphicFramePr>
          <p:nvPr/>
        </p:nvGraphicFramePr>
        <p:xfrm>
          <a:off x="5257800" y="2057401"/>
          <a:ext cx="2590800" cy="762000"/>
        </p:xfrm>
        <a:graphic>
          <a:graphicData uri="http://schemas.openxmlformats.org/presentationml/2006/ole">
            <p:oleObj spid="_x0000_s52226" name="Equation" r:id="rId3" imgW="609480" imgH="419040" progId="Equation.3">
              <p:embed/>
            </p:oleObj>
          </a:graphicData>
        </a:graphic>
      </p:graphicFrame>
      <p:graphicFrame>
        <p:nvGraphicFramePr>
          <p:cNvPr id="52227" name="Object 3"/>
          <p:cNvGraphicFramePr>
            <a:graphicFrameLocks noChangeAspect="1"/>
          </p:cNvGraphicFramePr>
          <p:nvPr/>
        </p:nvGraphicFramePr>
        <p:xfrm>
          <a:off x="3352800" y="4800600"/>
          <a:ext cx="3048000" cy="1103312"/>
        </p:xfrm>
        <a:graphic>
          <a:graphicData uri="http://schemas.openxmlformats.org/presentationml/2006/ole">
            <p:oleObj spid="_x0000_s52227" name="Equation" r:id="rId4" imgW="660240" imgH="457200" progId="Equation.3">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Re-circulating </a:t>
            </a:r>
            <a:r>
              <a:rPr lang="en-US" b="1" dirty="0" smtClean="0"/>
              <a:t>Conveyors: </a:t>
            </a:r>
            <a:r>
              <a:rPr lang="en-US" b="1" dirty="0" err="1" smtClean="0"/>
              <a:t>Kwo</a:t>
            </a:r>
            <a:r>
              <a:rPr lang="en-US" b="1" dirty="0" smtClean="0"/>
              <a:t> Analysis.</a:t>
            </a:r>
            <a:endParaRPr lang="en-US" b="1" dirty="0"/>
          </a:p>
        </p:txBody>
      </p:sp>
      <p:sp>
        <p:nvSpPr>
          <p:cNvPr id="3" name="Content Placeholder 2"/>
          <p:cNvSpPr>
            <a:spLocks noGrp="1"/>
          </p:cNvSpPr>
          <p:nvPr>
            <p:ph idx="1"/>
          </p:nvPr>
        </p:nvSpPr>
        <p:spPr>
          <a:xfrm>
            <a:off x="762000" y="1447800"/>
            <a:ext cx="8171688" cy="4800600"/>
          </a:xfrm>
        </p:spPr>
        <p:txBody>
          <a:bodyPr/>
          <a:lstStyle/>
          <a:p>
            <a:pPr algn="just">
              <a:buNone/>
            </a:pPr>
            <a:r>
              <a:rPr lang="en-US" dirty="0" smtClean="0"/>
              <a:t>	According </a:t>
            </a:r>
            <a:r>
              <a:rPr lang="en-US" dirty="0" smtClean="0"/>
              <a:t>to </a:t>
            </a:r>
            <a:r>
              <a:rPr lang="en-US" dirty="0" err="1" smtClean="0"/>
              <a:t>Kwo</a:t>
            </a:r>
            <a:r>
              <a:rPr lang="en-US" dirty="0" smtClean="0"/>
              <a:t>, there are </a:t>
            </a:r>
            <a:r>
              <a:rPr lang="en-US" dirty="0" smtClean="0"/>
              <a:t>three basic </a:t>
            </a:r>
            <a:r>
              <a:rPr lang="en-US" dirty="0" smtClean="0"/>
              <a:t>principles that must be obeyed in designing such a conveyor system</a:t>
            </a:r>
            <a:r>
              <a:rPr lang="en-US" dirty="0" smtClean="0"/>
              <a:t>:</a:t>
            </a:r>
          </a:p>
          <a:p>
            <a:pPr algn="just">
              <a:buNone/>
            </a:pPr>
            <a:r>
              <a:rPr lang="en-US" dirty="0" smtClean="0"/>
              <a:t>	</a:t>
            </a:r>
            <a:r>
              <a:rPr lang="en-US" dirty="0" smtClean="0"/>
              <a:t>(1) </a:t>
            </a:r>
            <a:r>
              <a:rPr lang="en-US" i="1" dirty="0" smtClean="0"/>
              <a:t>Speed Rule</a:t>
            </a:r>
            <a:r>
              <a:rPr lang="en-US" i="1" dirty="0" smtClean="0"/>
              <a:t>.</a:t>
            </a:r>
          </a:p>
          <a:p>
            <a:pPr algn="just">
              <a:buNone/>
            </a:pPr>
            <a:endParaRPr lang="en-US" dirty="0"/>
          </a:p>
        </p:txBody>
      </p:sp>
      <p:graphicFrame>
        <p:nvGraphicFramePr>
          <p:cNvPr id="53250" name="Object 2"/>
          <p:cNvGraphicFramePr>
            <a:graphicFrameLocks noChangeAspect="1"/>
          </p:cNvGraphicFramePr>
          <p:nvPr/>
        </p:nvGraphicFramePr>
        <p:xfrm>
          <a:off x="2667000" y="3733800"/>
          <a:ext cx="4805362" cy="990600"/>
        </p:xfrm>
        <a:graphic>
          <a:graphicData uri="http://schemas.openxmlformats.org/presentationml/2006/ole">
            <p:oleObj spid="_x0000_s53250" name="Equation" r:id="rId3" imgW="1257120" imgH="457200" progId="Equation.3">
              <p:embed/>
            </p:oleObj>
          </a:graphicData>
        </a:graphic>
      </p:graphicFrame>
      <p:graphicFrame>
        <p:nvGraphicFramePr>
          <p:cNvPr id="53251" name="Object 3"/>
          <p:cNvGraphicFramePr>
            <a:graphicFrameLocks noChangeAspect="1"/>
          </p:cNvGraphicFramePr>
          <p:nvPr/>
        </p:nvGraphicFramePr>
        <p:xfrm>
          <a:off x="3040063" y="5230813"/>
          <a:ext cx="4514850" cy="1046162"/>
        </p:xfrm>
        <a:graphic>
          <a:graphicData uri="http://schemas.openxmlformats.org/presentationml/2006/ole">
            <p:oleObj spid="_x0000_s53251" name="Equation" r:id="rId4" imgW="1180800" imgH="482400" progId="Equation.3">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498080" cy="1143000"/>
          </a:xfrm>
        </p:spPr>
        <p:txBody>
          <a:bodyPr>
            <a:normAutofit fontScale="90000"/>
          </a:bodyPr>
          <a:lstStyle/>
          <a:p>
            <a:r>
              <a:rPr lang="en-US" b="1" dirty="0" smtClean="0"/>
              <a:t>Re-circulating Conveyors: </a:t>
            </a:r>
            <a:r>
              <a:rPr lang="en-US" b="1" dirty="0" err="1" smtClean="0"/>
              <a:t>Kwo</a:t>
            </a:r>
            <a:r>
              <a:rPr lang="en-US" b="1" dirty="0" smtClean="0"/>
              <a:t> Analysis.</a:t>
            </a:r>
            <a:endParaRPr lang="en-US" dirty="0"/>
          </a:p>
        </p:txBody>
      </p:sp>
      <p:sp>
        <p:nvSpPr>
          <p:cNvPr id="3" name="Content Placeholder 2"/>
          <p:cNvSpPr>
            <a:spLocks noGrp="1"/>
          </p:cNvSpPr>
          <p:nvPr>
            <p:ph idx="1"/>
          </p:nvPr>
        </p:nvSpPr>
        <p:spPr>
          <a:xfrm>
            <a:off x="914400" y="1447800"/>
            <a:ext cx="8019288" cy="4800600"/>
          </a:xfrm>
        </p:spPr>
        <p:txBody>
          <a:bodyPr>
            <a:normAutofit lnSpcReduction="10000"/>
          </a:bodyPr>
          <a:lstStyle/>
          <a:p>
            <a:pPr>
              <a:buNone/>
            </a:pPr>
            <a:r>
              <a:rPr lang="en-US" dirty="0" smtClean="0"/>
              <a:t>(2) Capacity </a:t>
            </a:r>
            <a:r>
              <a:rPr lang="en-US" dirty="0" smtClean="0"/>
              <a:t>Constraint</a:t>
            </a:r>
            <a:r>
              <a:rPr lang="en-US" dirty="0" smtClean="0"/>
              <a:t>.</a:t>
            </a:r>
          </a:p>
          <a:p>
            <a:pPr>
              <a:buNone/>
            </a:pPr>
            <a:endParaRPr lang="en-US" dirty="0" smtClean="0"/>
          </a:p>
          <a:p>
            <a:pPr>
              <a:buNone/>
            </a:pPr>
            <a:endParaRPr lang="en-US" dirty="0" smtClean="0"/>
          </a:p>
          <a:p>
            <a:pPr>
              <a:buNone/>
            </a:pPr>
            <a:r>
              <a:rPr lang="en-US" dirty="0" smtClean="0"/>
              <a:t>(3) Uniformity </a:t>
            </a:r>
            <a:r>
              <a:rPr lang="en-US" dirty="0" smtClean="0"/>
              <a:t>Principle</a:t>
            </a:r>
            <a:r>
              <a:rPr lang="en-US" dirty="0" smtClean="0"/>
              <a:t>.</a:t>
            </a:r>
          </a:p>
          <a:p>
            <a:pPr algn="just">
              <a:buNone/>
            </a:pPr>
            <a:r>
              <a:rPr lang="en-US" dirty="0" smtClean="0"/>
              <a:t>	This principle </a:t>
            </a:r>
            <a:r>
              <a:rPr lang="en-US" dirty="0" smtClean="0"/>
              <a:t>states that parts (loads) should be uniformly </a:t>
            </a:r>
            <a:r>
              <a:rPr lang="en-US" dirty="0" smtClean="0"/>
              <a:t>distributed throughout </a:t>
            </a:r>
            <a:r>
              <a:rPr lang="en-US" dirty="0" smtClean="0"/>
              <a:t>the length of the conveyor, so that there will be no sections of </a:t>
            </a:r>
            <a:r>
              <a:rPr lang="en-US" dirty="0" smtClean="0"/>
              <a:t>the conveyor </a:t>
            </a:r>
            <a:r>
              <a:rPr lang="en-US" dirty="0" smtClean="0"/>
              <a:t>in which every carrier is full while other sections are virtually empty.</a:t>
            </a:r>
            <a:endParaRPr lang="en-US" dirty="0"/>
          </a:p>
        </p:txBody>
      </p:sp>
      <p:graphicFrame>
        <p:nvGraphicFramePr>
          <p:cNvPr id="54274" name="Object 2"/>
          <p:cNvGraphicFramePr>
            <a:graphicFrameLocks noChangeAspect="1"/>
          </p:cNvGraphicFramePr>
          <p:nvPr/>
        </p:nvGraphicFramePr>
        <p:xfrm>
          <a:off x="4038600" y="2133600"/>
          <a:ext cx="2474913" cy="990600"/>
        </p:xfrm>
        <a:graphic>
          <a:graphicData uri="http://schemas.openxmlformats.org/presentationml/2006/ole">
            <p:oleObj spid="_x0000_s54274" name="Equation" r:id="rId3" imgW="647640" imgH="457200" progId="Equation.3">
              <p:embed/>
            </p:oleObj>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990600"/>
          </a:xfrm>
        </p:spPr>
        <p:txBody>
          <a:bodyPr>
            <a:normAutofit/>
          </a:bodyPr>
          <a:lstStyle/>
          <a:p>
            <a:r>
              <a:rPr lang="en-US" dirty="0" smtClean="0"/>
              <a:t>Example</a:t>
            </a:r>
            <a:endParaRPr lang="en-US" dirty="0"/>
          </a:p>
        </p:txBody>
      </p:sp>
      <p:sp>
        <p:nvSpPr>
          <p:cNvPr id="3" name="Content Placeholder 2"/>
          <p:cNvSpPr>
            <a:spLocks noGrp="1"/>
          </p:cNvSpPr>
          <p:nvPr>
            <p:ph idx="1"/>
          </p:nvPr>
        </p:nvSpPr>
        <p:spPr>
          <a:xfrm>
            <a:off x="838200" y="914400"/>
            <a:ext cx="8095488" cy="5334000"/>
          </a:xfrm>
        </p:spPr>
        <p:txBody>
          <a:bodyPr>
            <a:normAutofit lnSpcReduction="10000"/>
          </a:bodyPr>
          <a:lstStyle/>
          <a:p>
            <a:pPr algn="just">
              <a:buNone/>
            </a:pPr>
            <a:r>
              <a:rPr lang="en-US" dirty="0" smtClean="0"/>
              <a:t>	A re-circulating </a:t>
            </a:r>
            <a:r>
              <a:rPr lang="en-US" dirty="0" smtClean="0"/>
              <a:t>conveyor has a total length of </a:t>
            </a:r>
            <a:r>
              <a:rPr lang="en-US" dirty="0" smtClean="0"/>
              <a:t>300m .Its </a:t>
            </a:r>
            <a:r>
              <a:rPr lang="en-US" dirty="0" smtClean="0"/>
              <a:t>speed </a:t>
            </a:r>
            <a:r>
              <a:rPr lang="en-US" dirty="0" smtClean="0"/>
              <a:t>is 60 m/min and the </a:t>
            </a:r>
            <a:r>
              <a:rPr lang="en-US" dirty="0" smtClean="0"/>
              <a:t>spacing of part carriers along its length is 12 m. Each carrier can hold </a:t>
            </a:r>
            <a:r>
              <a:rPr lang="en-US" dirty="0" smtClean="0"/>
              <a:t>two parts</a:t>
            </a:r>
            <a:r>
              <a:rPr lang="en-US" dirty="0" smtClean="0"/>
              <a:t>. </a:t>
            </a:r>
            <a:endParaRPr lang="en-US" dirty="0" smtClean="0"/>
          </a:p>
          <a:p>
            <a:pPr algn="just">
              <a:buNone/>
            </a:pPr>
            <a:r>
              <a:rPr lang="en-US" dirty="0" smtClean="0"/>
              <a:t>	</a:t>
            </a:r>
            <a:r>
              <a:rPr lang="en-US" dirty="0" smtClean="0"/>
              <a:t>The </a:t>
            </a:r>
            <a:r>
              <a:rPr lang="en-US" dirty="0" smtClean="0"/>
              <a:t>task time required to load two parts into each carrier is 0.20 min </a:t>
            </a:r>
            <a:r>
              <a:rPr lang="en-US" dirty="0" smtClean="0"/>
              <a:t>and the </a:t>
            </a:r>
            <a:r>
              <a:rPr lang="en-US" dirty="0" smtClean="0"/>
              <a:t>unload time is the same, The required loading and unloading rates are </a:t>
            </a:r>
            <a:r>
              <a:rPr lang="en-US" dirty="0" smtClean="0"/>
              <a:t>both defined </a:t>
            </a:r>
            <a:r>
              <a:rPr lang="en-US" dirty="0" smtClean="0"/>
              <a:t>by the specified flow rate, which is 4 </a:t>
            </a:r>
            <a:r>
              <a:rPr lang="en-US" dirty="0" smtClean="0"/>
              <a:t>parts/min. Evaluate </a:t>
            </a:r>
            <a:r>
              <a:rPr lang="en-US" dirty="0" smtClean="0"/>
              <a:t>the </a:t>
            </a:r>
            <a:r>
              <a:rPr lang="en-US" dirty="0" smtClean="0"/>
              <a:t>conveyor system </a:t>
            </a:r>
            <a:r>
              <a:rPr lang="en-US" dirty="0" smtClean="0"/>
              <a:t>design with respect to </a:t>
            </a:r>
            <a:r>
              <a:rPr lang="en-US" dirty="0" err="1" smtClean="0"/>
              <a:t>Kwo's</a:t>
            </a:r>
            <a:r>
              <a:rPr lang="en-US" dirty="0" smtClean="0"/>
              <a:t> three principles.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Conveyors</a:t>
            </a:r>
            <a:endParaRPr lang="en-US" dirty="0"/>
          </a:p>
        </p:txBody>
      </p:sp>
      <p:sp>
        <p:nvSpPr>
          <p:cNvPr id="3" name="Content Placeholder 2"/>
          <p:cNvSpPr>
            <a:spLocks noGrp="1"/>
          </p:cNvSpPr>
          <p:nvPr>
            <p:ph idx="1"/>
          </p:nvPr>
        </p:nvSpPr>
        <p:spPr/>
        <p:txBody>
          <a:bodyPr/>
          <a:lstStyle/>
          <a:p>
            <a:pPr>
              <a:buNone/>
            </a:pPr>
            <a:r>
              <a:rPr lang="en-US" b="1" dirty="0" smtClean="0"/>
              <a:t>Non-Powered Conveyers:</a:t>
            </a:r>
          </a:p>
          <a:p>
            <a:r>
              <a:rPr lang="en-US" i="1" dirty="0" smtClean="0"/>
              <a:t>In non-powered conveyors, materials are moved either manually by human workers who push the loads </a:t>
            </a:r>
            <a:r>
              <a:rPr lang="en-US" dirty="0" smtClean="0"/>
              <a:t>along the fixed path or by gravity from one elevation to a lower elevation.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914400"/>
          </a:xfrm>
        </p:spPr>
        <p:txBody>
          <a:bodyPr>
            <a:normAutofit/>
          </a:bodyPr>
          <a:lstStyle/>
          <a:p>
            <a:r>
              <a:rPr lang="en-US" dirty="0" smtClean="0"/>
              <a:t>Solution</a:t>
            </a:r>
            <a:endParaRPr lang="en-US" dirty="0"/>
          </a:p>
        </p:txBody>
      </p:sp>
      <p:sp>
        <p:nvSpPr>
          <p:cNvPr id="3" name="Content Placeholder 2"/>
          <p:cNvSpPr>
            <a:spLocks noGrp="1"/>
          </p:cNvSpPr>
          <p:nvPr>
            <p:ph idx="1"/>
          </p:nvPr>
        </p:nvSpPr>
        <p:spPr>
          <a:xfrm>
            <a:off x="990600" y="838200"/>
            <a:ext cx="7943088" cy="5715000"/>
          </a:xfrm>
        </p:spPr>
        <p:txBody>
          <a:bodyPr/>
          <a:lstStyle/>
          <a:p>
            <a:pPr>
              <a:buNone/>
            </a:pPr>
            <a:r>
              <a:rPr lang="en-US" dirty="0" smtClean="0"/>
              <a:t>(1) </a:t>
            </a:r>
            <a:r>
              <a:rPr lang="en-US" i="1" dirty="0" smtClean="0"/>
              <a:t>Speed </a:t>
            </a:r>
            <a:r>
              <a:rPr lang="en-US" i="1" dirty="0" smtClean="0"/>
              <a:t>Rule</a:t>
            </a:r>
            <a:r>
              <a:rPr lang="en-US" i="1"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So the </a:t>
            </a:r>
            <a:r>
              <a:rPr lang="en-US" dirty="0" smtClean="0"/>
              <a:t>Speed Rule is satisfied.</a:t>
            </a:r>
            <a:endParaRPr lang="en-US" dirty="0"/>
          </a:p>
        </p:txBody>
      </p:sp>
      <p:graphicFrame>
        <p:nvGraphicFramePr>
          <p:cNvPr id="55298" name="Object 2"/>
          <p:cNvGraphicFramePr>
            <a:graphicFrameLocks noChangeAspect="1"/>
          </p:cNvGraphicFramePr>
          <p:nvPr/>
        </p:nvGraphicFramePr>
        <p:xfrm>
          <a:off x="2743200" y="1524000"/>
          <a:ext cx="4805363" cy="990600"/>
        </p:xfrm>
        <a:graphic>
          <a:graphicData uri="http://schemas.openxmlformats.org/presentationml/2006/ole">
            <p:oleObj spid="_x0000_s55298" name="Equation" r:id="rId3" imgW="1257120" imgH="457200" progId="Equation.3">
              <p:embed/>
            </p:oleObj>
          </a:graphicData>
        </a:graphic>
      </p:graphicFrame>
      <p:graphicFrame>
        <p:nvGraphicFramePr>
          <p:cNvPr id="55299" name="Object 3"/>
          <p:cNvGraphicFramePr>
            <a:graphicFrameLocks noChangeAspect="1"/>
          </p:cNvGraphicFramePr>
          <p:nvPr/>
        </p:nvGraphicFramePr>
        <p:xfrm>
          <a:off x="2667000" y="2659063"/>
          <a:ext cx="5486400" cy="854075"/>
        </p:xfrm>
        <a:graphic>
          <a:graphicData uri="http://schemas.openxmlformats.org/presentationml/2006/ole">
            <p:oleObj spid="_x0000_s55299" name="Equation" r:id="rId4" imgW="2374560" imgH="393480" progId="Equation.3">
              <p:embed/>
            </p:oleObj>
          </a:graphicData>
        </a:graphic>
      </p:graphicFrame>
      <p:graphicFrame>
        <p:nvGraphicFramePr>
          <p:cNvPr id="55300" name="Object 4"/>
          <p:cNvGraphicFramePr>
            <a:graphicFrameLocks noChangeAspect="1"/>
          </p:cNvGraphicFramePr>
          <p:nvPr/>
        </p:nvGraphicFramePr>
        <p:xfrm>
          <a:off x="2819400" y="3657600"/>
          <a:ext cx="4514850" cy="1046162"/>
        </p:xfrm>
        <a:graphic>
          <a:graphicData uri="http://schemas.openxmlformats.org/presentationml/2006/ole">
            <p:oleObj spid="_x0000_s55300" name="Equation" r:id="rId5" imgW="1180800" imgH="482400" progId="Equation.3">
              <p:embed/>
            </p:oleObj>
          </a:graphicData>
        </a:graphic>
      </p:graphicFrame>
      <p:graphicFrame>
        <p:nvGraphicFramePr>
          <p:cNvPr id="55302" name="Object 6"/>
          <p:cNvGraphicFramePr>
            <a:graphicFrameLocks noChangeAspect="1"/>
          </p:cNvGraphicFramePr>
          <p:nvPr/>
        </p:nvGraphicFramePr>
        <p:xfrm>
          <a:off x="1524000" y="4800600"/>
          <a:ext cx="7239000" cy="860425"/>
        </p:xfrm>
        <a:graphic>
          <a:graphicData uri="http://schemas.openxmlformats.org/presentationml/2006/ole">
            <p:oleObj spid="_x0000_s55302" name="Equation" r:id="rId6" imgW="3225600" imgH="431640" progId="Equation.3">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838200"/>
          </a:xfrm>
        </p:spPr>
        <p:txBody>
          <a:bodyPr/>
          <a:lstStyle/>
          <a:p>
            <a:r>
              <a:rPr lang="en-US" dirty="0" smtClean="0"/>
              <a:t>Solution</a:t>
            </a:r>
            <a:endParaRPr lang="en-US" dirty="0"/>
          </a:p>
        </p:txBody>
      </p:sp>
      <p:sp>
        <p:nvSpPr>
          <p:cNvPr id="3" name="Content Placeholder 2"/>
          <p:cNvSpPr>
            <a:spLocks noGrp="1"/>
          </p:cNvSpPr>
          <p:nvPr>
            <p:ph idx="1"/>
          </p:nvPr>
        </p:nvSpPr>
        <p:spPr>
          <a:xfrm>
            <a:off x="1066800" y="838200"/>
            <a:ext cx="7924800" cy="5791200"/>
          </a:xfrm>
        </p:spPr>
        <p:txBody>
          <a:bodyPr>
            <a:normAutofit fontScale="92500" lnSpcReduction="10000"/>
          </a:bodyPr>
          <a:lstStyle/>
          <a:p>
            <a:pPr>
              <a:buNone/>
            </a:pPr>
            <a:r>
              <a:rPr lang="en-US" dirty="0" smtClean="0"/>
              <a:t>(2) Capacity Constraint.</a:t>
            </a:r>
          </a:p>
          <a:p>
            <a:pPr algn="just"/>
            <a:r>
              <a:rPr lang="en-US" dirty="0" smtClean="0"/>
              <a:t>The conveyor flow rate capacity = 10 parts/min </a:t>
            </a:r>
            <a:r>
              <a:rPr lang="en-US" dirty="0" smtClean="0"/>
              <a:t>as computed </a:t>
            </a:r>
            <a:r>
              <a:rPr lang="en-US" dirty="0" smtClean="0"/>
              <a:t>above. </a:t>
            </a:r>
            <a:endParaRPr lang="en-US" dirty="0" smtClean="0"/>
          </a:p>
          <a:p>
            <a:pPr algn="just"/>
            <a:r>
              <a:rPr lang="en-US" dirty="0" smtClean="0"/>
              <a:t>Since </a:t>
            </a:r>
            <a:r>
              <a:rPr lang="en-US" dirty="0" smtClean="0"/>
              <a:t>this is substantially greater than the required </a:t>
            </a:r>
            <a:r>
              <a:rPr lang="en-US" dirty="0" smtClean="0"/>
              <a:t>delivery rate of 4 </a:t>
            </a:r>
            <a:r>
              <a:rPr lang="en-US" dirty="0" smtClean="0"/>
              <a:t>part/min, the capacity constraint is satisfied</a:t>
            </a:r>
            <a:r>
              <a:rPr lang="en-US" dirty="0" smtClean="0"/>
              <a:t>.</a:t>
            </a:r>
          </a:p>
          <a:p>
            <a:pPr>
              <a:buNone/>
            </a:pPr>
            <a:r>
              <a:rPr lang="en-US" dirty="0" smtClean="0"/>
              <a:t>(3) Uniformity Principle</a:t>
            </a:r>
            <a:r>
              <a:rPr lang="en-US" dirty="0" smtClean="0"/>
              <a:t>.</a:t>
            </a:r>
          </a:p>
          <a:p>
            <a:pPr algn="just"/>
            <a:r>
              <a:rPr lang="en-US" dirty="0" smtClean="0"/>
              <a:t>The conveyor is assumed to be uniformly </a:t>
            </a:r>
            <a:r>
              <a:rPr lang="en-US" dirty="0" smtClean="0"/>
              <a:t>loaded throughout </a:t>
            </a:r>
            <a:r>
              <a:rPr lang="en-US" dirty="0" smtClean="0"/>
              <a:t>its length, since the loading and unloading rates are equal and </a:t>
            </a:r>
            <a:r>
              <a:rPr lang="en-US" dirty="0" smtClean="0"/>
              <a:t>the flow </a:t>
            </a:r>
            <a:r>
              <a:rPr lang="en-US" dirty="0" smtClean="0"/>
              <a:t>rate capacity is substantially greater than the load/unload rate.</a:t>
            </a: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Conveyors</a:t>
            </a:r>
            <a:endParaRPr lang="en-US" dirty="0"/>
          </a:p>
        </p:txBody>
      </p:sp>
      <p:sp>
        <p:nvSpPr>
          <p:cNvPr id="3" name="Content Placeholder 2"/>
          <p:cNvSpPr>
            <a:spLocks noGrp="1"/>
          </p:cNvSpPr>
          <p:nvPr>
            <p:ph idx="1"/>
          </p:nvPr>
        </p:nvSpPr>
        <p:spPr/>
        <p:txBody>
          <a:bodyPr/>
          <a:lstStyle/>
          <a:p>
            <a:pPr algn="just"/>
            <a:r>
              <a:rPr lang="en-US" dirty="0" smtClean="0"/>
              <a:t>A variety of conveyor equipment is commercially available.</a:t>
            </a:r>
          </a:p>
          <a:p>
            <a:pPr algn="just"/>
            <a:r>
              <a:rPr lang="en-US" dirty="0" smtClean="0"/>
              <a:t>But we will focused mainly on the powered conveyors organized according to the type of mechanical power provided in the fixed path.</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Conveyors</a:t>
            </a:r>
            <a:endParaRPr lang="en-US" dirty="0"/>
          </a:p>
        </p:txBody>
      </p:sp>
      <p:sp>
        <p:nvSpPr>
          <p:cNvPr id="3" name="Content Placeholder 2"/>
          <p:cNvSpPr>
            <a:spLocks noGrp="1"/>
          </p:cNvSpPr>
          <p:nvPr>
            <p:ph idx="1"/>
          </p:nvPr>
        </p:nvSpPr>
        <p:spPr/>
        <p:txBody>
          <a:bodyPr>
            <a:normAutofit/>
          </a:bodyPr>
          <a:lstStyle/>
          <a:p>
            <a:r>
              <a:rPr lang="en-US" b="1" i="1" dirty="0" smtClean="0"/>
              <a:t>Roller and Skate Wheel Conveyors.</a:t>
            </a:r>
          </a:p>
          <a:p>
            <a:pPr algn="just">
              <a:buNone/>
            </a:pPr>
            <a:r>
              <a:rPr lang="en-US" i="1" dirty="0" smtClean="0"/>
              <a:t>	</a:t>
            </a:r>
            <a:r>
              <a:rPr lang="en-US" dirty="0" smtClean="0"/>
              <a:t>These conveyors have rolls or wheels on which the loads ride. Loads must possess a flat bottom surface of sufficient area to span several adjacent rollers. Pallets, tote pans, or cartons serve this purpose well. The two main entries in this category are roller conveyors and skate wheel conveyors pictured in Figure.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t>Roller and Skate Wheel Conveyors</a:t>
            </a:r>
            <a:endParaRPr lang="en-US" sz="3600" dirty="0"/>
          </a:p>
        </p:txBody>
      </p:sp>
      <p:pic>
        <p:nvPicPr>
          <p:cNvPr id="1026" name="Picture 2"/>
          <p:cNvPicPr>
            <a:picLocks noChangeAspect="1" noChangeArrowheads="1"/>
          </p:cNvPicPr>
          <p:nvPr/>
        </p:nvPicPr>
        <p:blipFill>
          <a:blip r:embed="rId2" cstate="print"/>
          <a:srcRect/>
          <a:stretch>
            <a:fillRect/>
          </a:stretch>
        </p:blipFill>
        <p:spPr bwMode="auto">
          <a:xfrm>
            <a:off x="1371600" y="1524000"/>
            <a:ext cx="3581400" cy="4191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05400" y="1600200"/>
            <a:ext cx="366712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Conveyors</a:t>
            </a:r>
            <a:endParaRPr lang="en-US" dirty="0"/>
          </a:p>
        </p:txBody>
      </p:sp>
      <p:sp>
        <p:nvSpPr>
          <p:cNvPr id="3" name="Content Placeholder 2"/>
          <p:cNvSpPr>
            <a:spLocks noGrp="1"/>
          </p:cNvSpPr>
          <p:nvPr>
            <p:ph idx="1"/>
          </p:nvPr>
        </p:nvSpPr>
        <p:spPr/>
        <p:txBody>
          <a:bodyPr>
            <a:normAutofit/>
          </a:bodyPr>
          <a:lstStyle/>
          <a:p>
            <a:r>
              <a:rPr lang="en-US" b="1" i="1" dirty="0" smtClean="0"/>
              <a:t>Belt Conveyors.</a:t>
            </a:r>
          </a:p>
          <a:p>
            <a:pPr algn="just">
              <a:buNone/>
            </a:pPr>
            <a:r>
              <a:rPr lang="en-US" i="1" dirty="0" smtClean="0"/>
              <a:t>	Belt conveyors consist of a continuous loop: Half its length is used </a:t>
            </a:r>
            <a:r>
              <a:rPr lang="en-US" dirty="0" smtClean="0"/>
              <a:t>for delivering materials, and the other half is the return run.  The belt is made of reinforced elastomer (rubber}, so that it possesses high flexibility but low extensibility.</a:t>
            </a:r>
          </a:p>
          <a:p>
            <a:pPr algn="just">
              <a:buNone/>
            </a:pPr>
            <a:r>
              <a:rPr lang="en-US" dirty="0" smtClean="0"/>
              <a:t>	At one end of the conveyor is a drive roll that powers the belt.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Belt conveyors</a:t>
            </a:r>
            <a:endParaRPr lang="en-US" dirty="0"/>
          </a:p>
        </p:txBody>
      </p:sp>
      <p:sp>
        <p:nvSpPr>
          <p:cNvPr id="3" name="Content Placeholder 2"/>
          <p:cNvSpPr>
            <a:spLocks noGrp="1"/>
          </p:cNvSpPr>
          <p:nvPr>
            <p:ph idx="1"/>
          </p:nvPr>
        </p:nvSpPr>
        <p:spPr/>
        <p:txBody>
          <a:bodyPr/>
          <a:lstStyle/>
          <a:p>
            <a:r>
              <a:rPr lang="en-US" dirty="0" smtClean="0"/>
              <a:t>Belt conveyors are available in two common forms: </a:t>
            </a:r>
          </a:p>
          <a:p>
            <a:pPr>
              <a:buNone/>
            </a:pPr>
            <a:r>
              <a:rPr lang="en-US" dirty="0" smtClean="0"/>
              <a:t>	(1) Flat belts for pallets, </a:t>
            </a:r>
          </a:p>
          <a:p>
            <a:pPr>
              <a:buNone/>
            </a:pPr>
            <a:r>
              <a:rPr lang="en-US" dirty="0" smtClean="0"/>
              <a:t>	(2) Troughed belts for bulk materials.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09800" y="3810000"/>
            <a:ext cx="5791200"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366</TotalTime>
  <Words>1346</Words>
  <Application>Microsoft Office PowerPoint</Application>
  <PresentationFormat>On-screen Show (4:3)</PresentationFormat>
  <Paragraphs>166</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44" baseType="lpstr">
      <vt:lpstr>Solstice</vt:lpstr>
      <vt:lpstr>Equation</vt:lpstr>
      <vt:lpstr>Microsoft Equation 3.0</vt:lpstr>
      <vt:lpstr>Computer Integrated Manufacturing (CIM)</vt:lpstr>
      <vt:lpstr>CONVEYOR SYSTEMS</vt:lpstr>
      <vt:lpstr>Categories of Conveyors</vt:lpstr>
      <vt:lpstr>Categories of Conveyors</vt:lpstr>
      <vt:lpstr>Types of Conveyors</vt:lpstr>
      <vt:lpstr>Types of Conveyors</vt:lpstr>
      <vt:lpstr>Roller and Skate Wheel Conveyors</vt:lpstr>
      <vt:lpstr>Types of Conveyors</vt:lpstr>
      <vt:lpstr>Belt conveyors</vt:lpstr>
      <vt:lpstr>Conveyors Driven by Chains and Cables.</vt:lpstr>
      <vt:lpstr>Sub-Categories of Chain &amp; Cable Conveyors</vt:lpstr>
      <vt:lpstr>Chain Conveyors</vt:lpstr>
      <vt:lpstr>Slat Conveyors</vt:lpstr>
      <vt:lpstr>In-Floor Towline</vt:lpstr>
      <vt:lpstr>In-Floor Towline</vt:lpstr>
      <vt:lpstr>Overhead trolley</vt:lpstr>
      <vt:lpstr>Overhead trolley</vt:lpstr>
      <vt:lpstr>Power-and-free overhead trolley</vt:lpstr>
      <vt:lpstr>Cart-on-track conveyors</vt:lpstr>
      <vt:lpstr>Cart-on-track conveyors</vt:lpstr>
      <vt:lpstr>Screw conveyors</vt:lpstr>
      <vt:lpstr>Vibration-based conveyors</vt:lpstr>
      <vt:lpstr>Vertical Lift conveyors</vt:lpstr>
      <vt:lpstr>Conveyor Operations and Features</vt:lpstr>
      <vt:lpstr>Conveyor Operations and Features</vt:lpstr>
      <vt:lpstr>Conveyor Operations and Features</vt:lpstr>
      <vt:lpstr>Why use Asynchronous conveyors:</vt:lpstr>
      <vt:lpstr>Classifications of Conveyors</vt:lpstr>
      <vt:lpstr>Single Direction Conveyors</vt:lpstr>
      <vt:lpstr>Single Direction Conveyors</vt:lpstr>
      <vt:lpstr>Single Direction Conveyors</vt:lpstr>
      <vt:lpstr>Example</vt:lpstr>
      <vt:lpstr>Solution</vt:lpstr>
      <vt:lpstr>Continuous Loop Conveyors.</vt:lpstr>
      <vt:lpstr>Continuous Loop Conveyors.</vt:lpstr>
      <vt:lpstr>Continuous Loop Conveyors.</vt:lpstr>
      <vt:lpstr>Re-circulating Conveyors: Kwo Analysis.</vt:lpstr>
      <vt:lpstr>Re-circulating Conveyors: Kwo Analysis.</vt:lpstr>
      <vt:lpstr>Example</vt:lpstr>
      <vt:lpstr>Solution</vt:lpstr>
      <vt:lpstr>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Integrated Manufacturing (CIM)</dc:title>
  <dc:creator>Acer</dc:creator>
  <cp:lastModifiedBy>Acer</cp:lastModifiedBy>
  <cp:revision>41</cp:revision>
  <dcterms:created xsi:type="dcterms:W3CDTF">2014-02-11T15:08:21Z</dcterms:created>
  <dcterms:modified xsi:type="dcterms:W3CDTF">2014-02-12T14:46:22Z</dcterms:modified>
</cp:coreProperties>
</file>